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6" r:id="rId3"/>
    <p:sldId id="265" r:id="rId4"/>
    <p:sldId id="267" r:id="rId5"/>
    <p:sldId id="269" r:id="rId6"/>
    <p:sldId id="270" r:id="rId7"/>
    <p:sldId id="271" r:id="rId8"/>
    <p:sldId id="275" r:id="rId9"/>
    <p:sldId id="276" r:id="rId10"/>
    <p:sldId id="277" r:id="rId11"/>
    <p:sldId id="278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0189B-C2BD-4AE3-B86C-0ADD799A1DEA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55566-385A-49FA-A477-BC4C4A732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2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Q: Can someone guess why I have 2003 up here?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A:  Year LinkedIn Launched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Q:  How about 135,000,000? (I know it’s definitely not the number of $ in my bank account)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A:  This represents the number of registered users(as of November 2011)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Q: Can someone tell me what the number 10 represents?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A:  Number of available languages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 </a:t>
            </a:r>
            <a:endParaRPr lang="en-US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Q: And last take a guess what 63% represents?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A:  Increase in unique visitors to their site in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07131-BD21-4583-BB21-271B0292CBF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43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FDA17-0133-2B43-AC2D-0FF8E026BDD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55566-385A-49FA-A477-BC4C4A7324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2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0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9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0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0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5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9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2755-87F2-43D9-BAF8-4E8BC1CF4C27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9E19A-77FD-4FD2-A009-600923B2E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0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mmabackman" TargetMode="External"/><Relationship Id="rId3" Type="http://schemas.openxmlformats.org/officeDocument/2006/relationships/hyperlink" Target="https://www.youtube.com/watch?v=WxfZkMm3wcg" TargetMode="External"/><Relationship Id="rId7" Type="http://schemas.openxmlformats.org/officeDocument/2006/relationships/hyperlink" Target="https://twitter.com/dannykass" TargetMode="External"/><Relationship Id="rId12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search/?src=hash&amp;q=" TargetMode="External"/><Relationship Id="rId11" Type="http://schemas.openxmlformats.org/officeDocument/2006/relationships/hyperlink" Target="http://pinterest.com/search/?q=nike+fuel+band" TargetMode="External"/><Relationship Id="rId5" Type="http://schemas.openxmlformats.org/officeDocument/2006/relationships/hyperlink" Target="https://twitter.com/MonsterEnergy" TargetMode="External"/><Relationship Id="rId10" Type="http://schemas.openxmlformats.org/officeDocument/2006/relationships/hyperlink" Target="http://instagr.am/p/RdFWihOoaW/" TargetMode="External"/><Relationship Id="rId4" Type="http://schemas.openxmlformats.org/officeDocument/2006/relationships/hyperlink" Target="http://nike.com/fuelband" TargetMode="External"/><Relationship Id="rId9" Type="http://schemas.openxmlformats.org/officeDocument/2006/relationships/hyperlink" Target="https://twitter.com/nikes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23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143000" y="1524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NIKE: Life is a sport. Make it count.</a:t>
            </a:r>
            <a:r>
              <a:rPr lang="en-US" sz="4000" dirty="0" smtClean="0"/>
              <a:t> 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4478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Integrated Marketing Campaign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Nike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+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FuelBand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track activity/do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more.</a:t>
            </a:r>
            <a:endParaRPr lang="en-US" dirty="0">
              <a:solidFill>
                <a:schemeClr val="tx2">
                  <a:lumMod val="75000"/>
                </a:schemeClr>
              </a:solidFill>
              <a:hlinkClick r:id="rId3"/>
            </a:endParaRP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Website:</a:t>
            </a:r>
            <a:r>
              <a:rPr lang="en-US" sz="2800" b="1" dirty="0" smtClean="0"/>
              <a:t> </a:t>
            </a:r>
            <a:r>
              <a:rPr lang="en-US" sz="1400" u="sng" dirty="0" smtClean="0">
                <a:hlinkClick r:id="rId4"/>
              </a:rPr>
              <a:t>nike.com/</a:t>
            </a:r>
            <a:r>
              <a:rPr lang="en-US" sz="1400" u="sng" dirty="0" err="1" smtClean="0">
                <a:hlinkClick r:id="rId4"/>
              </a:rPr>
              <a:t>fuelband</a:t>
            </a:r>
            <a:r>
              <a:rPr lang="en-US" sz="1400" u="sng" dirty="0" smtClean="0">
                <a:hlinkClick r:id="rId4"/>
              </a:rPr>
              <a:t> </a:t>
            </a:r>
            <a:r>
              <a:rPr lang="en-US" sz="1400" u="sng" dirty="0" smtClean="0"/>
              <a:t>  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Print Ads 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Youtube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sz="2800" b="1" dirty="0" smtClean="0"/>
              <a:t> </a:t>
            </a:r>
            <a:r>
              <a:rPr lang="en-US" sz="1400" dirty="0" smtClean="0">
                <a:hlinkClick r:id="rId3"/>
              </a:rPr>
              <a:t>youtube.com/</a:t>
            </a:r>
            <a:r>
              <a:rPr lang="en-US" sz="1400" dirty="0" err="1" smtClean="0">
                <a:hlinkClick r:id="rId3"/>
              </a:rPr>
              <a:t>watch?v</a:t>
            </a:r>
            <a:r>
              <a:rPr lang="en-US" sz="1400" dirty="0" smtClean="0">
                <a:hlinkClick r:id="rId3"/>
              </a:rPr>
              <a:t>=WxfZkMm3wcg</a:t>
            </a:r>
            <a:endParaRPr lang="en-US" sz="14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Instagram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sz="2800" b="1" dirty="0" smtClean="0"/>
              <a:t> </a:t>
            </a:r>
            <a:r>
              <a:rPr lang="en-US" sz="1400" b="1" dirty="0">
                <a:hlinkClick r:id="rId5"/>
              </a:rPr>
              <a:t>Monster Energy</a:t>
            </a:r>
            <a:r>
              <a:rPr lang="en-US" sz="1400" dirty="0">
                <a:hlinkClick r:id="rId5"/>
              </a:rPr>
              <a:t> ‏</a:t>
            </a:r>
            <a:r>
              <a:rPr lang="en-US" sz="1400" strike="sngStrike" dirty="0">
                <a:hlinkClick r:id="rId5"/>
              </a:rPr>
              <a:t>@</a:t>
            </a:r>
            <a:r>
              <a:rPr lang="en-US" sz="1400" b="1" dirty="0" err="1">
                <a:hlinkClick r:id="rId5"/>
              </a:rPr>
              <a:t>MonsterEnergy</a:t>
            </a:r>
            <a:r>
              <a:rPr lang="en-US" sz="1400" dirty="0">
                <a:hlinkClick r:id="rId5"/>
              </a:rPr>
              <a:t> </a:t>
            </a:r>
            <a:endParaRPr lang="en-US" sz="1400" dirty="0"/>
          </a:p>
          <a:p>
            <a:pPr lvl="1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The Nike+ </a:t>
            </a:r>
            <a:r>
              <a:rPr lang="en-US" sz="1400" strike="sngStrike" dirty="0">
                <a:hlinkClick r:id="rId6" tooltip="#FuelBand"/>
              </a:rPr>
              <a:t>#</a:t>
            </a:r>
            <a:r>
              <a:rPr lang="en-US" sz="1400" b="1" dirty="0" err="1">
                <a:hlinkClick r:id="rId6" tooltip="#FuelBand"/>
              </a:rPr>
              <a:t>FuelBand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is available in 2 new colors! </a:t>
            </a:r>
            <a:r>
              <a:rPr lang="en-US" sz="1400" strike="sngStrike" dirty="0">
                <a:hlinkClick r:id="rId7"/>
              </a:rPr>
              <a:t>@</a:t>
            </a:r>
            <a:r>
              <a:rPr lang="en-US" sz="1400" b="1" dirty="0" err="1">
                <a:hlinkClick r:id="rId7"/>
              </a:rPr>
              <a:t>dannykass</a:t>
            </a:r>
            <a:r>
              <a:rPr lang="en-US" sz="1400" dirty="0"/>
              <a:t> </a:t>
            </a:r>
            <a:endParaRPr lang="en-US" sz="1400" dirty="0" smtClean="0"/>
          </a:p>
          <a:p>
            <a:pPr lvl="1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&amp; </a:t>
            </a:r>
            <a:r>
              <a:rPr lang="en-US" sz="1400" strike="sngStrike" dirty="0">
                <a:hlinkClick r:id="rId8"/>
              </a:rPr>
              <a:t>@</a:t>
            </a:r>
            <a:r>
              <a:rPr lang="en-US" sz="1400" b="1" dirty="0" err="1">
                <a:hlinkClick r:id="rId8"/>
              </a:rPr>
              <a:t>emmabackman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got theirs in white ice! </a:t>
            </a:r>
            <a:r>
              <a:rPr lang="en-US" sz="1400" strike="sngStrike" dirty="0">
                <a:hlinkClick r:id="rId9"/>
              </a:rPr>
              <a:t>@</a:t>
            </a:r>
            <a:r>
              <a:rPr lang="en-US" sz="1400" b="1" dirty="0" err="1">
                <a:hlinkClick r:id="rId9"/>
              </a:rPr>
              <a:t>nikesn</a:t>
            </a:r>
            <a:r>
              <a:rPr lang="en-US" sz="1400" dirty="0"/>
              <a:t> </a:t>
            </a:r>
            <a:endParaRPr lang="en-US" sz="1400" dirty="0" smtClean="0"/>
          </a:p>
          <a:p>
            <a:pPr lvl="1"/>
            <a:r>
              <a:rPr lang="en-US" sz="1400" dirty="0" smtClean="0">
                <a:hlinkClick r:id="rId10" tooltip="http://instagr.am/p/RdFWihOoaW/"/>
              </a:rPr>
              <a:t>http</a:t>
            </a:r>
            <a:r>
              <a:rPr lang="en-US" sz="1400" dirty="0">
                <a:hlinkClick r:id="rId10" tooltip="http://instagr.am/p/RdFWihOoaW/"/>
              </a:rPr>
              <a:t>://instagr.am/p/RdFWihOoaW/</a:t>
            </a:r>
            <a:r>
              <a:rPr lang="en-US" sz="1400" dirty="0"/>
              <a:t> 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Pinterest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sz="2800" b="1" dirty="0" smtClean="0"/>
              <a:t> </a:t>
            </a:r>
            <a:r>
              <a:rPr lang="en-US" sz="1400" dirty="0" smtClean="0">
                <a:hlinkClick r:id="rId11"/>
              </a:rPr>
              <a:t>pinterest.com/search</a:t>
            </a:r>
            <a:r>
              <a:rPr lang="en-US" sz="1400" dirty="0">
                <a:hlinkClick r:id="rId11"/>
              </a:rPr>
              <a:t>/?q=nike+fuel+band</a:t>
            </a:r>
            <a:endParaRPr lang="en-US" sz="1400" dirty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Twitter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: @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nikefuel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#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makeitcount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/>
          </a:p>
        </p:txBody>
      </p:sp>
      <p:pic>
        <p:nvPicPr>
          <p:cNvPr id="2050" name="Picture 2" descr="Nike 'Make it Count' Prints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23268"/>
            <a:ext cx="289390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4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1173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066800" y="206514"/>
            <a:ext cx="8077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NIKE: Life is a sport.  Make it count.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843" y="1208809"/>
            <a:ext cx="8610601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</a:rPr>
              <a:t>Twitter Campaign: @</a:t>
            </a:r>
            <a:r>
              <a:rPr lang="en-US" sz="3600" b="1" dirty="0" err="1" smtClean="0">
                <a:solidFill>
                  <a:srgbClr val="002060"/>
                </a:solidFill>
              </a:rPr>
              <a:t>nikefuel</a:t>
            </a:r>
            <a:r>
              <a:rPr lang="en-US" sz="3600" b="1" dirty="0" smtClean="0">
                <a:solidFill>
                  <a:srgbClr val="002060"/>
                </a:solidFill>
              </a:rPr>
              <a:t>; #</a:t>
            </a:r>
            <a:r>
              <a:rPr lang="en-US" sz="3600" b="1" dirty="0" err="1" smtClean="0">
                <a:solidFill>
                  <a:srgbClr val="002060"/>
                </a:solidFill>
              </a:rPr>
              <a:t>makeitcount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Follow athletes and announce own goals:</a:t>
            </a:r>
          </a:p>
          <a:p>
            <a:pPr>
              <a:spcAft>
                <a:spcPts val="600"/>
              </a:spcAft>
            </a:pPr>
            <a:r>
              <a:rPr lang="en-US" sz="2800" b="1" dirty="0" smtClean="0">
                <a:solidFill>
                  <a:srgbClr val="002060"/>
                </a:solidFill>
              </a:rPr>
              <a:t>“How will you #</a:t>
            </a:r>
            <a:r>
              <a:rPr lang="en-US" sz="2800" b="1" dirty="0" err="1" smtClean="0">
                <a:solidFill>
                  <a:srgbClr val="002060"/>
                </a:solidFill>
              </a:rPr>
              <a:t>makeitcount</a:t>
            </a:r>
            <a:r>
              <a:rPr lang="en-US" sz="2800" b="1" dirty="0" smtClean="0">
                <a:solidFill>
                  <a:srgbClr val="002060"/>
                </a:solidFill>
              </a:rPr>
              <a:t>”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Nike </a:t>
            </a:r>
            <a:r>
              <a:rPr lang="en-US" sz="2400" b="1" dirty="0"/>
              <a:t>becomes first UK company </a:t>
            </a:r>
            <a:endParaRPr lang="en-US" sz="2400" b="1" dirty="0" smtClean="0"/>
          </a:p>
          <a:p>
            <a:r>
              <a:rPr lang="en-US" sz="2400" b="1" dirty="0" smtClean="0"/>
              <a:t>to </a:t>
            </a:r>
            <a:r>
              <a:rPr lang="en-US" sz="2400" b="1" dirty="0"/>
              <a:t>have Twitter campaign </a:t>
            </a:r>
            <a:r>
              <a:rPr lang="en-US" sz="2400" b="1" dirty="0" smtClean="0"/>
              <a:t>banned; </a:t>
            </a:r>
          </a:p>
          <a:p>
            <a:r>
              <a:rPr lang="en-US" i="1" dirty="0" smtClean="0"/>
              <a:t>Wayne Rooney, Jack </a:t>
            </a:r>
            <a:r>
              <a:rPr lang="en-US" i="1" dirty="0" err="1"/>
              <a:t>Wilshere</a:t>
            </a:r>
            <a:r>
              <a:rPr lang="en-US" i="1" dirty="0"/>
              <a:t> tweets broke </a:t>
            </a:r>
            <a:endParaRPr lang="en-US" i="1" dirty="0" smtClean="0"/>
          </a:p>
          <a:p>
            <a:r>
              <a:rPr lang="en-US" i="1" dirty="0" smtClean="0"/>
              <a:t>rules </a:t>
            </a:r>
            <a:r>
              <a:rPr lang="en-US" i="1" dirty="0"/>
              <a:t>for not clearly stating they were adverts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Wayne Rooney and Jack Wilshere tweets banne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0"/>
            <a:ext cx="4160045" cy="3156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4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Twitter Fun Facts</a:t>
            </a:r>
            <a:endParaRPr lang="en-US" sz="2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" y="1447800"/>
            <a:ext cx="8839200" cy="518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2060"/>
                </a:solidFill>
              </a:rPr>
              <a:t>The tipping point for Twitter’s popularity was the 2007 South by Southwest (SXSW) festival. During the event, Twitter usage increased from 20,000 tweets per day to 60,000.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3 </a:t>
            </a:r>
            <a:r>
              <a:rPr lang="en-US" sz="2400" dirty="0" smtClean="0">
                <a:solidFill>
                  <a:srgbClr val="002060"/>
                </a:solidFill>
              </a:rPr>
              <a:t>years, 2 months and 1 day…the time it took from the first tweet to the billionth tweet (It now takes one week for users to send a billion Tweets)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When </a:t>
            </a:r>
            <a:r>
              <a:rPr lang="en-US" sz="2400" dirty="0" smtClean="0">
                <a:solidFill>
                  <a:srgbClr val="002060"/>
                </a:solidFill>
              </a:rPr>
              <a:t>Michael Jackson died on June 25, 2009 there were 456 tweets per second (TPS)…a record at that time.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Tuesday </a:t>
            </a:r>
            <a:r>
              <a:rPr lang="en-US" sz="2400" dirty="0" smtClean="0">
                <a:solidFill>
                  <a:srgbClr val="002060"/>
                </a:solidFill>
              </a:rPr>
              <a:t>is the most popular day for Twitter activity, accounting for 15.7% and you Tweet from 11am to 3pm (of course this was expected, who wants to tweet on Monday)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131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0"/>
            <a:ext cx="3418450" cy="1048871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Twitter Stats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3751" y="3447871"/>
            <a:ext cx="14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33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608" y="1387582"/>
            <a:ext cx="5029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555,000,000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972" y="5406220"/>
            <a:ext cx="1828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54%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304800"/>
            <a:ext cx="275889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2006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505" y="1695358"/>
            <a:ext cx="3834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Registered WW users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685800"/>
            <a:ext cx="3162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Year Launched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09800" y="3758625"/>
            <a:ext cx="377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Available languages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52741" y="5768976"/>
            <a:ext cx="423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Tweeters on Mobile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6039" y="2533471"/>
            <a:ext cx="2099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36%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697" y="2844225"/>
            <a:ext cx="6645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Users that Tweet at least once a day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16965" y="4438471"/>
            <a:ext cx="2566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50000"/>
                  </a:schemeClr>
                </a:solidFill>
              </a:rPr>
              <a:t>11:50</a:t>
            </a:r>
            <a:endParaRPr lang="en-US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3129" y="4749225"/>
            <a:ext cx="5075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Average time spent per visit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5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Demographics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86" y="2277070"/>
            <a:ext cx="1585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59% Women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41% Men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48" y="1812288"/>
            <a:ext cx="1768154" cy="16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60" y="1812288"/>
            <a:ext cx="1705640" cy="169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64" y="4229624"/>
            <a:ext cx="1652322" cy="171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60" y="4310541"/>
            <a:ext cx="1705640" cy="163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0" y="2000071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19%: 0-24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23%: 25-34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25%: 35-44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33%: 45+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6448" y="4572000"/>
            <a:ext cx="2419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9%: &lt;HS Diploma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8%: High School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59%: Some College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24%: Bachelor’s or Grad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7048" y="4514671"/>
            <a:ext cx="180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15%:  $ 0-24,999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38%: $25-49,999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37%: $50-99,999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10%: $100,000+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rlin Sans FB" pitchFamily="34" charset="0"/>
              </a:rPr>
              <a:t>Glossary</a:t>
            </a:r>
            <a:endParaRPr lang="en-US" sz="4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1676400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Mention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: @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janesmith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Retweet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: Sharing another User’s Tweet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DM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: Direct message: privately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Tweet one of your Followers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Hashtag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: Use of # to help categorize the theme of your tweet for easier search results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URL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</a:rPr>
              <a:t>shortener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Helps keep tweets under 141 characters. 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Twitter </a:t>
            </a:r>
            <a:r>
              <a:rPr lang="en-US" sz="4000" dirty="0">
                <a:solidFill>
                  <a:schemeClr val="bg1"/>
                </a:solidFill>
                <a:latin typeface="Berlin Sans FB" pitchFamily="34" charset="0"/>
              </a:rPr>
              <a:t>Marketing in 4 </a:t>
            </a:r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words</a:t>
            </a:r>
            <a:endParaRPr lang="en-US" sz="2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295400"/>
            <a:ext cx="84582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Listen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Listen to your audience. Monitor conversations, understand who is talking and about what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Learn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Learn from and act on what you are hearing, shine a light on others ideas, innovate, measure and notice what is working (and what is not), apologize when you screw up, try new stuff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Care</a:t>
            </a:r>
            <a:b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Your mother taught you how to tweet - Dress nicely (Back Ground Avatar), Introduce yourself (complete profile, link to your website), Be a good conversationalist (listen, respond, be relevant, be useful)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Build and manage customer relationships. Get involved where customers already are. Follow your customers throughout the customer lifecycle. </a:t>
            </a:r>
          </a:p>
          <a:p>
            <a:pPr marL="0" indent="0">
              <a:buFont typeface="Arial" pitchFamily="34" charset="0"/>
              <a:buNone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Serve</a:t>
            </a:r>
          </a:p>
          <a:p>
            <a:pPr marL="0" indent="0">
              <a:buFont typeface="Arial" pitchFamily="34" charset="0"/>
              <a:buNone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Serve your customer. Create content that your customer cares about and needs to know. Become one-stop-shop for customer info needs (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</a:rPr>
              <a:t>Twitter,blog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, Facebook page, eBooks, whitepapers &amp; webinars)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32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Customer Service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447799"/>
            <a:ext cx="7010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99FF"/>
                </a:solidFill>
                <a:cs typeface="Arial Rounded MT Bold"/>
              </a:rPr>
              <a:t>The Good: Comcast</a:t>
            </a:r>
            <a:endParaRPr lang="en-US" sz="2800" dirty="0" smtClean="0">
              <a:solidFill>
                <a:srgbClr val="558ED5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@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comcastcares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Use a real person/face (@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comcastmichael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&amp; @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comcastbill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>
              <a:buFontTx/>
              <a:buChar char="-"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Quick to respond, address the problem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3810000"/>
            <a:ext cx="8763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99FF"/>
                </a:solidFill>
                <a:cs typeface="Arial Rounded MT Bold"/>
              </a:rPr>
              <a:t>The Bad: Big Banks </a:t>
            </a:r>
            <a:r>
              <a:rPr lang="en-US" sz="2800" dirty="0" smtClean="0">
                <a:solidFill>
                  <a:srgbClr val="0099FF"/>
                </a:solidFill>
              </a:rPr>
              <a:t>(Wells </a:t>
            </a:r>
            <a:r>
              <a:rPr lang="en-US" sz="2800" dirty="0" smtClean="0">
                <a:solidFill>
                  <a:srgbClr val="0099FF"/>
                </a:solidFill>
              </a:rPr>
              <a:t>Fargo, Citi and Bank of America)</a:t>
            </a:r>
          </a:p>
          <a:p>
            <a:pPr lvl="1">
              <a:buFontTx/>
              <a:buChar char="-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Struggle over response time/personal info</a:t>
            </a:r>
          </a:p>
          <a:p>
            <a:pPr lvl="1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Repetitive, Scripted</a:t>
            </a:r>
          </a:p>
          <a:p>
            <a:pPr lvl="1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Twitter became and extra step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2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erlin Sans FB" pitchFamily="34" charset="0"/>
              </a:rPr>
              <a:t>Customer Service Tips</a:t>
            </a:r>
            <a:endParaRPr lang="en-US" sz="36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236833"/>
            <a:ext cx="77724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Timeliness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Use names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Address the issue, then act on it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Bigger corporation? Think about having a “Customer Service Social Team.”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Know when the issue is too big for Twitter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09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7" name="Rectangle 6"/>
          <p:cNvSpPr/>
          <p:nvPr/>
        </p:nvSpPr>
        <p:spPr>
          <a:xfrm>
            <a:off x="1295400" y="152400"/>
            <a:ext cx="5546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Community Engagement</a:t>
            </a:r>
            <a:endParaRPr lang="en-US" sz="4000" dirty="0">
              <a:solidFill>
                <a:schemeClr val="bg1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2697" y="1840468"/>
            <a:ext cx="8623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Cultivate stories: How the community participates with the brand.</a:t>
            </a:r>
            <a:endParaRPr lang="en-US" sz="2400" b="1" dirty="0">
              <a:solidFill>
                <a:srgbClr val="0099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1290935"/>
            <a:ext cx="1524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cs typeface="Arial Rounded MT Bold"/>
              </a:rPr>
              <a:t>@SHARPIE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22098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Sharpie builds relationship with individual artists and continues a conversation by posting photos of their work. The dialogue about the artists / audience work does the marketing for them and builds loyalty and trust.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5" name="Picture 24" descr="Screen Shot 2012-11-07 at 12.01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200400"/>
            <a:ext cx="6527800" cy="1714500"/>
          </a:xfrm>
          <a:prstGeom prst="rect">
            <a:avLst/>
          </a:prstGeom>
        </p:spPr>
      </p:pic>
      <p:pic>
        <p:nvPicPr>
          <p:cNvPr id="26" name="Picture 25" descr="Screen Shot 2012-11-07 at 12.05.38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105400"/>
            <a:ext cx="1397410" cy="150020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62200" y="5334000"/>
            <a:ext cx="38100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Elicit Responses, </a:t>
            </a:r>
          </a:p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Shout Out, </a:t>
            </a:r>
            <a:r>
              <a:rPr lang="en-US" sz="2400" b="1" dirty="0" err="1" smtClean="0">
                <a:solidFill>
                  <a:srgbClr val="0099FF"/>
                </a:solidFill>
                <a:cs typeface="Arial Rounded MT Bold"/>
              </a:rPr>
              <a:t>Retweet</a:t>
            </a:r>
            <a:endParaRPr lang="en-US" sz="2400" b="1" dirty="0" smtClean="0">
              <a:solidFill>
                <a:srgbClr val="0099FF"/>
              </a:solidFill>
              <a:cs typeface="Arial Rounded MT Bold"/>
            </a:endParaRPr>
          </a:p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Reward Engagement</a:t>
            </a:r>
            <a:endParaRPr lang="en-US" sz="2400" b="1" dirty="0">
              <a:solidFill>
                <a:srgbClr val="0099FF"/>
              </a:solidFill>
            </a:endParaRPr>
          </a:p>
        </p:txBody>
      </p:sp>
      <p:pic>
        <p:nvPicPr>
          <p:cNvPr id="22" name="Picture 21" descr="Screen Shot 2012-11-07 at 11.50.41 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909" y="5105400"/>
            <a:ext cx="146429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288" y="0"/>
            <a:ext cx="9158288" cy="1143000"/>
          </a:xfrm>
          <a:prstGeom prst="rect">
            <a:avLst/>
          </a:prstGeom>
          <a:solidFill>
            <a:srgbClr val="0099FF">
              <a:alpha val="81961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3975"/>
            <a:ext cx="1035050" cy="1035050"/>
          </a:xfrm>
        </p:spPr>
      </p:pic>
      <p:sp>
        <p:nvSpPr>
          <p:cNvPr id="5" name="TextBox 4"/>
          <p:cNvSpPr txBox="1"/>
          <p:nvPr/>
        </p:nvSpPr>
        <p:spPr>
          <a:xfrm>
            <a:off x="1295400" y="1524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Curating a </a:t>
            </a:r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Community 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57400" y="13716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99FF"/>
                </a:solidFill>
                <a:cs typeface="Arial Rounded MT Bold"/>
              </a:rPr>
              <a:t>Leverage your </a:t>
            </a:r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networks, partnerships and causes to  </a:t>
            </a:r>
            <a:r>
              <a:rPr lang="en-US" sz="2400" b="1" dirty="0">
                <a:solidFill>
                  <a:srgbClr val="0099FF"/>
                </a:solidFill>
                <a:cs typeface="Arial Rounded MT Bold"/>
              </a:rPr>
              <a:t>expand your </a:t>
            </a:r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reach and brand identity</a:t>
            </a:r>
            <a:endParaRPr lang="en-US" sz="2400" b="1" dirty="0">
              <a:solidFill>
                <a:srgbClr val="0099FF"/>
              </a:solidFill>
              <a:cs typeface="Arial Rounded MT 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0" y="3429000"/>
            <a:ext cx="358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99FF"/>
                </a:solidFill>
                <a:cs typeface="Arial Rounded MT Bold"/>
              </a:rPr>
              <a:t>Connect to something </a:t>
            </a:r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physical and actionable</a:t>
            </a:r>
            <a:endParaRPr lang="en-US" sz="2400" b="1" dirty="0">
              <a:solidFill>
                <a:srgbClr val="0099FF"/>
              </a:solidFill>
              <a:cs typeface="Arial Rounded MT Bold"/>
            </a:endParaRPr>
          </a:p>
        </p:txBody>
      </p:sp>
      <p:pic>
        <p:nvPicPr>
          <p:cNvPr id="11" name="Picture 10" descr="Screen Shot 2012-11-07 at 11.59.46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1249680" cy="1562100"/>
          </a:xfrm>
          <a:prstGeom prst="rect">
            <a:avLst/>
          </a:prstGeom>
        </p:spPr>
      </p:pic>
      <p:pic>
        <p:nvPicPr>
          <p:cNvPr id="12" name="Picture 11" descr="Screen Shot 2012-11-07 at 12.12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133600"/>
            <a:ext cx="4867275" cy="914400"/>
          </a:xfrm>
          <a:prstGeom prst="rect">
            <a:avLst/>
          </a:prstGeom>
        </p:spPr>
      </p:pic>
      <p:pic>
        <p:nvPicPr>
          <p:cNvPr id="13" name="Picture 12" descr="Screen Shot 2012-11-07 at 11.58.08 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29000"/>
            <a:ext cx="1191861" cy="1295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692676" y="5086290"/>
            <a:ext cx="3089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Get Personal. </a:t>
            </a:r>
          </a:p>
          <a:p>
            <a:r>
              <a:rPr lang="en-US" sz="2400" b="1" dirty="0" smtClean="0">
                <a:solidFill>
                  <a:srgbClr val="0099FF"/>
                </a:solidFill>
                <a:cs typeface="Arial Rounded MT Bold"/>
              </a:rPr>
              <a:t>Be Real.</a:t>
            </a:r>
            <a:endParaRPr lang="en-US" sz="2400" b="1" dirty="0">
              <a:solidFill>
                <a:srgbClr val="0099FF"/>
              </a:solidFill>
              <a:cs typeface="Arial Rounded MT Bold"/>
            </a:endParaRPr>
          </a:p>
        </p:txBody>
      </p:sp>
      <p:pic>
        <p:nvPicPr>
          <p:cNvPr id="16" name="Picture 15" descr="Screen Shot 2012-11-07 at 12.11.07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08" y="5105400"/>
            <a:ext cx="1154992" cy="1089572"/>
          </a:xfrm>
          <a:prstGeom prst="rect">
            <a:avLst/>
          </a:prstGeom>
        </p:spPr>
      </p:pic>
      <p:pic>
        <p:nvPicPr>
          <p:cNvPr id="17" name="Picture 16" descr="Screen Shot 2012-11-07 at 12.13.18 PM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029200"/>
            <a:ext cx="1143000" cy="116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689</Words>
  <Application>Microsoft Office PowerPoint</Application>
  <PresentationFormat>On-screen Show (4:3)</PresentationFormat>
  <Paragraphs>122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Twitter Stats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Schultz (DeFreese)</dc:creator>
  <cp:lastModifiedBy>Molly Schultz (DeFreese)</cp:lastModifiedBy>
  <cp:revision>24</cp:revision>
  <dcterms:created xsi:type="dcterms:W3CDTF">2012-10-24T04:05:43Z</dcterms:created>
  <dcterms:modified xsi:type="dcterms:W3CDTF">2012-11-08T01:18:12Z</dcterms:modified>
</cp:coreProperties>
</file>